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1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8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71" r:id="rId6"/>
    <p:sldMasterId id="2147483672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</p:sldIdLst>
  <p:sldSz cy="5143500" cx="9144000"/>
  <p:notesSz cx="6858000" cy="9144000"/>
  <p:embeddedFontLst>
    <p:embeddedFont>
      <p:font typeface="Proxima Nova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22" name="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2DFE071-D875-4981-ACBE-0ED7C0C66B9A}">
  <a:tblStyle styleId="{D2DFE071-D875-4981-ACBE-0ED7C0C66B9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font" Target="fonts/ProximaNova-regular.fntdata"/><Relationship Id="rId27" Type="http://schemas.openxmlformats.org/officeDocument/2006/relationships/slide" Target="slides/slide19.xml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29" Type="http://schemas.openxmlformats.org/officeDocument/2006/relationships/font" Target="fonts/ProximaNova-bold.fntdata"/><Relationship Id="rId7" Type="http://schemas.openxmlformats.org/officeDocument/2006/relationships/slideMaster" Target="slideMasters/slideMaster2.xml"/><Relationship Id="rId8" Type="http://schemas.openxmlformats.org/officeDocument/2006/relationships/notesMaster" Target="notesMasters/notesMaster1.xml"/><Relationship Id="rId31" Type="http://schemas.openxmlformats.org/officeDocument/2006/relationships/font" Target="fonts/ProximaNova-boldItalic.fntdata"/><Relationship Id="rId30" Type="http://schemas.openxmlformats.org/officeDocument/2006/relationships/font" Target="fonts/ProximaNova-italic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8-12-07T00:17:22.001">
    <p:pos x="6000" y="0"/>
    <p:text>Should this have a logo or image on it?
-David Russell</p:tex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20" dt="2018-12-07T00:17:22.018">
    <p:pos x="6000" y="0"/>
    <p:text>variety of studies, and they are all less than one frame
-David Russell</p:text>
  </p:cm>
</p:cmLst>
</file>

<file path=ppt/comments/comment1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21" dt="2018-12-07T00:17:22.022">
    <p:pos x="6000" y="0"/>
    <p:text>Last slides
-David Russell</p:text>
  </p:cm>
  <p:cm authorId="0" idx="22" dt="2018-12-07T00:17:22.020">
    <p:pos x="6000" y="100"/>
    <p:text>Extensible in that it only needs the microphone
-David Russell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2" dt="2018-12-07T00:17:22.002">
    <p:pos x="6000" y="0"/>
    <p:text>Or sports medice
-David Russell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3" dt="2018-12-07T00:17:22.008">
    <p:pos x="6000" y="0"/>
    <p:text>Facial markers are challenging
-David Russell</p:text>
  </p:cm>
  <p:cm authorId="0" idx="4" dt="2018-12-07T00:17:22.006">
    <p:pos x="6000" y="100"/>
    <p:text>This could be a more dynamic image, but I think people like Benadict Cumberbatch
-David Russell</p:text>
  </p:cm>
  <p:cm authorId="0" idx="5" dt="2018-12-07T00:17:22.004">
    <p:pos x="6000" y="200"/>
    <p:text>We want markerless motion capture
We need multiview
Setup image, or result
Paper plane is a good example of a challenging case
Lack of data density
-David Russell</p:tex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6" dt="2018-12-07T00:17:22.013">
    <p:pos x="6000" y="0"/>
    <p:text>Narate the video
-David Russell</p:text>
  </p:cm>
  <p:cm authorId="0" idx="7" dt="2018-12-07T00:17:22.011">
    <p:pos x="6000" y="100"/>
    <p:text>You don't need as many
-David Russell</p:text>
  </p:cm>
  <p:cm authorId="0" idx="8" dt="2018-12-07T00:17:22.009">
    <p:pos x="6000" y="200"/>
    <p:text>One Kinect slide
-David Russell</p:text>
  </p:cm>
  <p:cm authorId="0" idx="9" dt="2018-12-07T00:17:22.012">
    <p:pos x="6000" y="300"/>
    <p:text>What are current alternative marker-free approaches doing?
-David Russell</p:text>
  </p:cm>
  <p:cm authorId="0" idx="10" dt="2018-12-07T00:17:22.010">
    <p:pos x="6000" y="400"/>
    <p:text>The kinect is popular as it is multimodal, but has limitations
-David Russell</p:tex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1" dt="2018-12-07T00:17:22.017">
    <p:pos x="6000" y="0"/>
    <p:text>This picture could be a lot better
-David Russell</p:text>
  </p:cm>
  <p:cm authorId="0" idx="12" dt="2018-12-07T00:17:22.014">
    <p:pos x="6000" y="100"/>
    <p:text>We need multiple sensors to get real 3D data. This is done with expensive, markered capture
-David Russell</p:text>
  </p:cm>
  <p:cm authorId="0" idx="13" dt="2018-12-07T00:17:22.014">
    <p:pos x="6000" y="200"/>
    <p:text>Remove
-David Russell</p:tex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4" dt="2018-12-07T00:17:22.019">
    <p:pos x="6000" y="0"/>
    <p:text>This could have a better title
-David Russell</p:tex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5" dt="2018-12-07T00:17:22.022">
    <p:pos x="6000" y="0"/>
    <p:text>The port is availible on most devices, but there is another port and it's fairly common
-David Russell</p:text>
  </p:cm>
  <p:cm authorId="0" idx="16" dt="2018-12-07T00:17:22.024">
    <p:pos x="6000" y="100"/>
    <p:text>The problem is the fact that you remove your audio data, but not in our approach
-David Russell</p:tex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7" dt="2018-12-07T00:17:22.001">
    <p:pos x="6000" y="0"/>
    <p:text>Could this use an image?
-David Russell</p:text>
  </p:cm>
  <p:cm authorId="0" idx="18" dt="2018-12-07T00:17:21.997">
    <p:pos x="6000" y="100"/>
    <p:text>Case 3: if audio is more than one frame apart, then we have a gap caused by the relay. So we insert the missing timecode values and the audio frames
Case 4: Sometimes we have an operating system bottleneck, which causes color drops, so we estimate the drops with t = 33ms
-David Russell</p:tex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9" dt="2018-12-07T00:17:22.003">
    <p:pos x="6000" y="0"/>
    <p:text>Practice
-David Russell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8" name="Google Shape;11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This is shit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This could also be much pretier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Narate the content of the capture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Fine details and complex motions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The usecase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Emphasis the utility of the multiview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3D is changing a number of fields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assistive robotics, this data can help the robot understand the environment and plan appropriate actions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physical therapy, we can help assess the impacts of an injury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can also study how an athlete or performer conducts a specific task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/>
          <p:nvPr>
            <p:ph idx="1" type="body"/>
          </p:nvPr>
        </p:nvSpPr>
        <p:spPr>
          <a:xfrm>
            <a:off x="685800" y="4343400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3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We only get data about the position of the markers</a:t>
            </a:r>
            <a:endParaRPr/>
          </a:p>
          <a:p>
            <a:pPr indent="0" lvl="0" marL="3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The bulky suit can impede natural actions</a:t>
            </a:r>
            <a:endParaRPr/>
          </a:p>
          <a:p>
            <a:pPr indent="0" lvl="0" marL="3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Capturing facial data is still very time consuming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8" name="Google Shape;13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 txBox="1"/>
          <p:nvPr>
            <p:ph idx="1" type="body"/>
          </p:nvPr>
        </p:nvSpPr>
        <p:spPr>
          <a:xfrm>
            <a:off x="685800" y="4343400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:notes"/>
          <p:cNvSpPr txBox="1"/>
          <p:nvPr>
            <p:ph idx="1" type="body"/>
          </p:nvPr>
        </p:nvSpPr>
        <p:spPr>
          <a:xfrm>
            <a:off x="685800" y="4343400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The Kinect caputeres hd imagery, and 620x480 depth imagery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The API provides a lot of post-processing</a:t>
            </a:r>
            <a:endParaRPr/>
          </a:p>
        </p:txBody>
      </p:sp>
      <p:sp>
        <p:nvSpPr>
          <p:cNvPr id="157" name="Google Shape;15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/>
          <p:nvPr>
            <p:ph idx="1" type="body"/>
          </p:nvPr>
        </p:nvSpPr>
        <p:spPr>
          <a:xfrm>
            <a:off x="685800" y="4343400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The Kinect is really targeted at consumers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When you are capturing data with the Kinect v2, you need one computer per Kinect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There is no way to request a frame capute except through the api, you can’t do it externally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When you creating reconstructions, you have to merge multiple viewpoints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If you can’t sychanize your different capture streams, then you get ghosting artifacts </a:t>
            </a:r>
            <a:endParaRPr/>
          </a:p>
        </p:txBody>
      </p:sp>
      <p:sp>
        <p:nvSpPr>
          <p:cNvPr id="168" name="Google Shape;168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:notes"/>
          <p:cNvSpPr txBox="1"/>
          <p:nvPr>
            <p:ph idx="1" type="body"/>
          </p:nvPr>
        </p:nvSpPr>
        <p:spPr>
          <a:xfrm>
            <a:off x="685800" y="4343400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216000" lvl="0" marL="21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Find the full citations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 txBox="1"/>
          <p:nvPr>
            <p:ph idx="1" type="body"/>
          </p:nvPr>
        </p:nvSpPr>
        <p:spPr>
          <a:xfrm>
            <a:off x="685800" y="4343400"/>
            <a:ext cx="54861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216000" lvl="0" marL="21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5" name="Google Shape;55;p11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6" name="Google Shape;56;p11"/>
          <p:cNvSpPr txBox="1"/>
          <p:nvPr>
            <p:ph idx="3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7" name="Google Shape;57;p11"/>
          <p:cNvSpPr txBox="1"/>
          <p:nvPr>
            <p:ph idx="4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1" name="Google Shape;61;p12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2" name="Google Shape;62;p12"/>
          <p:cNvSpPr txBox="1"/>
          <p:nvPr>
            <p:ph idx="2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pic>
        <p:nvPicPr>
          <p:cNvPr id="63" name="Google Shape;6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60" y="203035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9" name="Google Shape;89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7" name="Google Shape;9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4" name="Google Shape;104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5" name="Google Shape;105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" name="Google Shape;21;p4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2" name="Google Shape;32;p7"/>
          <p:cNvSpPr txBox="1"/>
          <p:nvPr>
            <p:ph idx="2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3" name="Google Shape;33;p7"/>
          <p:cNvSpPr txBox="1"/>
          <p:nvPr>
            <p:ph idx="3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7" name="Google Shape;37;p8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8" name="Google Shape;38;p8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9" name="Google Shape;39;p8"/>
          <p:cNvSpPr txBox="1"/>
          <p:nvPr>
            <p:ph idx="3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3" name="Google Shape;43;p9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5" name="Google Shape;45;p9"/>
          <p:cNvSpPr txBox="1"/>
          <p:nvPr>
            <p:ph idx="3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0272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2998080"/>
            <a:ext cx="914364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190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510480" y="1257480"/>
            <a:ext cx="8122680" cy="1588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0" y="-1"/>
            <a:ext cx="9144000" cy="754914"/>
          </a:xfrm>
          <a:prstGeom prst="rect">
            <a:avLst/>
          </a:prstGeom>
          <a:solidFill>
            <a:srgbClr val="0732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7.xml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8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9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10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6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3.xml"/><Relationship Id="rId4" Type="http://schemas.openxmlformats.org/officeDocument/2006/relationships/image" Target="../media/image14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4.xm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5.xml"/><Relationship Id="rId4" Type="http://schemas.openxmlformats.org/officeDocument/2006/relationships/image" Target="../media/image10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6.xml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6"/>
          <p:cNvSpPr txBox="1"/>
          <p:nvPr/>
        </p:nvSpPr>
        <p:spPr>
          <a:xfrm>
            <a:off x="311750" y="1142200"/>
            <a:ext cx="8520000" cy="12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22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Hardware Synchronization of Multiple Kinects and Microphones</a:t>
            </a:r>
            <a:endParaRPr b="0" i="0" sz="22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22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for 3D Audiovisual Spatiotemporal Data Capture</a:t>
            </a:r>
            <a:endParaRPr b="0" i="0" sz="22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" name="Google Shape;121;p26"/>
          <p:cNvSpPr/>
          <p:nvPr/>
        </p:nvSpPr>
        <p:spPr>
          <a:xfrm>
            <a:off x="697100" y="3205981"/>
            <a:ext cx="7749300" cy="1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baseline="3000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b="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Yijun Jiang, </a:t>
            </a:r>
            <a:r>
              <a:rPr b="0" baseline="3000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b="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David Russell, </a:t>
            </a:r>
            <a:r>
              <a:rPr b="0" baseline="3000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r>
              <a:rPr b="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Timothy Godisart, </a:t>
            </a:r>
            <a:r>
              <a:rPr b="0" baseline="3000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b="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Natasha Kholgade Banerjee, </a:t>
            </a:r>
            <a:r>
              <a:rPr b="0" baseline="3000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b="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Sean Banerjee</a:t>
            </a:r>
            <a:endParaRPr b="0" i="0" sz="1400" u="none" cap="none" strike="noStrik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baseline="3000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b="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Clarkson University, Potsdam, NY</a:t>
            </a:r>
            <a:endParaRPr b="0" i="0" sz="1400" u="none" cap="none" strike="noStrike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baseline="3000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r>
              <a:rPr b="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Oculus Pittsburgh, Pittsburgh, PA</a:t>
            </a:r>
            <a:br>
              <a:rPr b="0" i="0" lang="en" sz="1400" u="none" cap="none" strike="noStrike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b="0" i="0" sz="1400" u="none" cap="none" strike="noStrike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2" name="Google Shape;122;p26"/>
          <p:cNvSpPr/>
          <p:nvPr/>
        </p:nvSpPr>
        <p:spPr>
          <a:xfrm>
            <a:off x="0" y="2860158"/>
            <a:ext cx="9144000" cy="170122"/>
          </a:xfrm>
          <a:prstGeom prst="rect">
            <a:avLst/>
          </a:prstGeom>
          <a:solidFill>
            <a:srgbClr val="0732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>
            <p:ph type="title"/>
          </p:nvPr>
        </p:nvSpPr>
        <p:spPr>
          <a:xfrm>
            <a:off x="311760" y="181001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/>
              <a:t>A Compact Relay Board Injects Timecode</a:t>
            </a:r>
            <a:endParaRPr sz="2800"/>
          </a:p>
        </p:txBody>
      </p:sp>
      <p:sp>
        <p:nvSpPr>
          <p:cNvPr id="202" name="Google Shape;202;p35"/>
          <p:cNvSpPr txBox="1"/>
          <p:nvPr>
            <p:ph idx="1" type="body"/>
          </p:nvPr>
        </p:nvSpPr>
        <p:spPr>
          <a:xfrm>
            <a:off x="311760" y="1019426"/>
            <a:ext cx="8185500" cy="17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Our novel method utilizes the built-in microphone to receive LTC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The custom circuit board injects either timecode or microphone data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3" name="Google Shape;203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4" name="Google Shape;204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6307" y="2435550"/>
            <a:ext cx="7851397" cy="145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type="title"/>
          </p:nvPr>
        </p:nvSpPr>
        <p:spPr>
          <a:xfrm>
            <a:off x="311760" y="203035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Addressing Noise Cancellation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0" name="Google Shape;210;p36"/>
          <p:cNvSpPr txBox="1"/>
          <p:nvPr>
            <p:ph idx="1" type="body"/>
          </p:nvPr>
        </p:nvSpPr>
        <p:spPr>
          <a:xfrm>
            <a:off x="347635" y="110931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The timecode signal triggers active noise cancellation</a:t>
            </a:r>
            <a:endParaRPr/>
          </a:p>
          <a:p>
            <a:pPr indent="-285750" lvl="0" marL="4000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Noto Sans Symbols"/>
              <a:buChar char="➢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This cannot be disabled in the SDK</a:t>
            </a:r>
            <a:endParaRPr/>
          </a:p>
          <a:p>
            <a:pPr indent="-285750" lvl="0" marL="4000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Noto Sans Symbols"/>
              <a:buChar char="➢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We circumvent this by interspersing periods of microphone data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1" name="Google Shape;211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2" name="Google Shape;21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900" y="2384874"/>
            <a:ext cx="7784932" cy="1253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>
            <p:ph type="title"/>
          </p:nvPr>
        </p:nvSpPr>
        <p:spPr>
          <a:xfrm>
            <a:off x="311760" y="192018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Addressing Dropped Frames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8" name="Google Shape;218;p37"/>
          <p:cNvSpPr txBox="1"/>
          <p:nvPr>
            <p:ph idx="1" type="body"/>
          </p:nvPr>
        </p:nvSpPr>
        <p:spPr>
          <a:xfrm>
            <a:off x="311134" y="764418"/>
            <a:ext cx="8520000" cy="1280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Occasionally there will be missing frames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➢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For timecode, this can be caused by relay cycling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➢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For color, it can be operating system bottlenecks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The internal timestamp allows us to determine if the time between frames is too large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9" name="Google Shape;219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37"/>
          <p:cNvSpPr/>
          <p:nvPr/>
        </p:nvSpPr>
        <p:spPr>
          <a:xfrm rot="5400000">
            <a:off x="-78821" y="3494902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7"/>
          <p:cNvSpPr/>
          <p:nvPr/>
        </p:nvSpPr>
        <p:spPr>
          <a:xfrm rot="5400000">
            <a:off x="635473" y="3510290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7"/>
          <p:cNvSpPr/>
          <p:nvPr/>
        </p:nvSpPr>
        <p:spPr>
          <a:xfrm rot="5400000">
            <a:off x="1353165" y="3510290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7"/>
          <p:cNvSpPr/>
          <p:nvPr/>
        </p:nvSpPr>
        <p:spPr>
          <a:xfrm rot="5400000">
            <a:off x="2070857" y="3510290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7"/>
          <p:cNvSpPr txBox="1"/>
          <p:nvPr/>
        </p:nvSpPr>
        <p:spPr>
          <a:xfrm>
            <a:off x="621976" y="2655550"/>
            <a:ext cx="61172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Δ=33ms</a:t>
            </a:r>
            <a:endParaRPr/>
          </a:p>
        </p:txBody>
      </p:sp>
      <p:sp>
        <p:nvSpPr>
          <p:cNvPr id="225" name="Google Shape;225;p37"/>
          <p:cNvSpPr txBox="1"/>
          <p:nvPr/>
        </p:nvSpPr>
        <p:spPr>
          <a:xfrm>
            <a:off x="1310585" y="2655550"/>
            <a:ext cx="6668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Δ=100ms</a:t>
            </a:r>
            <a:endParaRPr/>
          </a:p>
        </p:txBody>
      </p:sp>
      <p:sp>
        <p:nvSpPr>
          <p:cNvPr id="226" name="Google Shape;226;p37"/>
          <p:cNvSpPr txBox="1"/>
          <p:nvPr/>
        </p:nvSpPr>
        <p:spPr>
          <a:xfrm>
            <a:off x="2103639" y="2655550"/>
            <a:ext cx="61172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Δ=33ms</a:t>
            </a:r>
            <a:endParaRPr/>
          </a:p>
        </p:txBody>
      </p:sp>
      <p:sp>
        <p:nvSpPr>
          <p:cNvPr id="227" name="Google Shape;227;p37"/>
          <p:cNvSpPr/>
          <p:nvPr/>
        </p:nvSpPr>
        <p:spPr>
          <a:xfrm rot="5400000">
            <a:off x="3572658" y="3597269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7"/>
          <p:cNvSpPr/>
          <p:nvPr/>
        </p:nvSpPr>
        <p:spPr>
          <a:xfrm rot="5400000">
            <a:off x="4290350" y="3597269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7"/>
          <p:cNvSpPr/>
          <p:nvPr/>
        </p:nvSpPr>
        <p:spPr>
          <a:xfrm rot="5400000">
            <a:off x="5014172" y="3597269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BCBCB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7"/>
          <p:cNvSpPr/>
          <p:nvPr/>
        </p:nvSpPr>
        <p:spPr>
          <a:xfrm rot="5400000">
            <a:off x="6461816" y="3597269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7"/>
          <p:cNvSpPr/>
          <p:nvPr/>
        </p:nvSpPr>
        <p:spPr>
          <a:xfrm rot="5400000">
            <a:off x="7185638" y="3597269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7"/>
          <p:cNvSpPr/>
          <p:nvPr/>
        </p:nvSpPr>
        <p:spPr>
          <a:xfrm rot="5400000">
            <a:off x="5737994" y="3597269"/>
            <a:ext cx="1680242" cy="432426"/>
          </a:xfrm>
          <a:prstGeom prst="parallelogram">
            <a:avLst>
              <a:gd fmla="val 128655" name="adj"/>
            </a:avLst>
          </a:prstGeom>
          <a:solidFill>
            <a:srgbClr val="BCBCB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7"/>
          <p:cNvSpPr txBox="1"/>
          <p:nvPr/>
        </p:nvSpPr>
        <p:spPr>
          <a:xfrm>
            <a:off x="4265274" y="2772178"/>
            <a:ext cx="61172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Δ=33ms</a:t>
            </a:r>
            <a:endParaRPr/>
          </a:p>
        </p:txBody>
      </p:sp>
      <p:sp>
        <p:nvSpPr>
          <p:cNvPr id="234" name="Google Shape;234;p37"/>
          <p:cNvSpPr txBox="1"/>
          <p:nvPr/>
        </p:nvSpPr>
        <p:spPr>
          <a:xfrm>
            <a:off x="5750182" y="2762600"/>
            <a:ext cx="61172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Δ=33ms</a:t>
            </a:r>
            <a:endParaRPr/>
          </a:p>
        </p:txBody>
      </p:sp>
      <p:sp>
        <p:nvSpPr>
          <p:cNvPr id="235" name="Google Shape;235;p37"/>
          <p:cNvSpPr txBox="1"/>
          <p:nvPr/>
        </p:nvSpPr>
        <p:spPr>
          <a:xfrm>
            <a:off x="5040096" y="2757917"/>
            <a:ext cx="61172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Δ=33ms</a:t>
            </a:r>
            <a:endParaRPr/>
          </a:p>
        </p:txBody>
      </p:sp>
      <p:sp>
        <p:nvSpPr>
          <p:cNvPr id="236" name="Google Shape;236;p37"/>
          <p:cNvSpPr txBox="1"/>
          <p:nvPr/>
        </p:nvSpPr>
        <p:spPr>
          <a:xfrm>
            <a:off x="6474004" y="2772178"/>
            <a:ext cx="61172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Δ=33ms</a:t>
            </a:r>
            <a:endParaRPr/>
          </a:p>
        </p:txBody>
      </p:sp>
      <p:sp>
        <p:nvSpPr>
          <p:cNvPr id="237" name="Google Shape;237;p37"/>
          <p:cNvSpPr txBox="1"/>
          <p:nvPr/>
        </p:nvSpPr>
        <p:spPr>
          <a:xfrm>
            <a:off x="7197826" y="2772178"/>
            <a:ext cx="611720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Δ=33ms</a:t>
            </a:r>
            <a:endParaRPr/>
          </a:p>
        </p:txBody>
      </p:sp>
      <p:sp>
        <p:nvSpPr>
          <p:cNvPr id="238" name="Google Shape;238;p37"/>
          <p:cNvSpPr/>
          <p:nvPr/>
        </p:nvSpPr>
        <p:spPr>
          <a:xfrm>
            <a:off x="3477728" y="3616632"/>
            <a:ext cx="368300" cy="393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/>
          <p:nvPr>
            <p:ph type="title"/>
          </p:nvPr>
        </p:nvSpPr>
        <p:spPr>
          <a:xfrm>
            <a:off x="311760" y="181769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Decoded Timestamps Should be Consecutive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4" name="Google Shape;244;p38"/>
          <p:cNvSpPr txBox="1"/>
          <p:nvPr>
            <p:ph idx="1" type="body"/>
          </p:nvPr>
        </p:nvSpPr>
        <p:spPr>
          <a:xfrm>
            <a:off x="368525" y="1152350"/>
            <a:ext cx="84633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Timestamp values may be improperly decoded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We enforce that each decoded value is one frame ahead of the previous one 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➢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If not, we insert the corrected value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5" name="Google Shape;245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>
            <p:ph type="title"/>
          </p:nvPr>
        </p:nvSpPr>
        <p:spPr>
          <a:xfrm>
            <a:off x="311760" y="192018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Timestamping the Color Frames	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1" name="Google Shape;251;p39"/>
          <p:cNvSpPr txBox="1"/>
          <p:nvPr>
            <p:ph idx="1" type="body"/>
          </p:nvPr>
        </p:nvSpPr>
        <p:spPr>
          <a:xfrm>
            <a:off x="387775" y="1152350"/>
            <a:ext cx="8520000" cy="12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Each timecode is associated with an audio frame time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We match each color frame to the nearest audio frame and assign it the audio frame’s timestamp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2" name="Google Shape;252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0"/>
          <p:cNvSpPr txBox="1"/>
          <p:nvPr>
            <p:ph type="title"/>
          </p:nvPr>
        </p:nvSpPr>
        <p:spPr>
          <a:xfrm>
            <a:off x="311760" y="192018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Offsets in Frame-Time are Sufficiently Small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40"/>
          <p:cNvSpPr txBox="1"/>
          <p:nvPr>
            <p:ph idx="1" type="body"/>
          </p:nvPr>
        </p:nvSpPr>
        <p:spPr>
          <a:xfrm>
            <a:off x="311760" y="1016175"/>
            <a:ext cx="8245024" cy="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The Kinects start at different times and this causes slight misalignment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However, we show that this is consistently sub-frame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9" name="Google Shape;259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60" name="Google Shape;260;p40"/>
          <p:cNvGraphicFramePr/>
          <p:nvPr/>
        </p:nvGraphicFramePr>
        <p:xfrm>
          <a:off x="1523820" y="1874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{D2DFE071-D875-4981-ACBE-0ED7C0C66B9A}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Study Name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K1 Offset (ms)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K2 Offset (ms)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K3 Offset (ms)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K4 Offset (ms)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paper-plane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14.89 ± .48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-2.30 ± .49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1.02 ± .53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24.65 ± .42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tea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10.86 ± .47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26.60 ± .53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-2.16 ± .53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21.09 ± .36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rps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28.53 ± .53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9.87 ± .42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6.88 ± .41 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.83 ± .48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ping-pong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26.30 ± .53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7.36 ± .43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4.63 ± .49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-1.82 ± .41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chair contest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20.56 ± .48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6.81 ± .53 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-.31 ± .52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16.01 ± .53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guitar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22.52 ± .49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14.71 ± .53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8.13 ± .53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19.96 ± .51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cap="none" strike="noStrike"/>
                        <a:t>table-build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cap="none" strike="noStrike"/>
                        <a:t>5.32 ± .53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cap="none" strike="noStrike"/>
                        <a:t>26.53  ± .53 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u="none" cap="none" strike="noStrike"/>
                        <a:t>10.43 ± .43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22.73 ± .49</a:t>
                      </a:r>
                      <a:endParaRPr sz="1200" u="none" cap="none" strike="noStrike"/>
                    </a:p>
                  </a:txBody>
                  <a:tcPr marT="91425" marB="9142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1"/>
          <p:cNvSpPr txBox="1"/>
          <p:nvPr>
            <p:ph type="title"/>
          </p:nvPr>
        </p:nvSpPr>
        <p:spPr>
          <a:xfrm>
            <a:off x="311760" y="181769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Integrating Microphones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6" name="Google Shape;266;p41"/>
          <p:cNvSpPr txBox="1"/>
          <p:nvPr>
            <p:ph idx="1" type="body"/>
          </p:nvPr>
        </p:nvSpPr>
        <p:spPr>
          <a:xfrm>
            <a:off x="311760" y="1046025"/>
            <a:ext cx="8210700" cy="12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We need to synchronize the high-quality microphones to the Kinects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 stereo signal contains both LTC and audio data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7" name="Google Shape;267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8" name="Google Shape;26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1786" y="1864873"/>
            <a:ext cx="5280067" cy="2970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311760" y="181769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Results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4" name="Google Shape;274;p42"/>
          <p:cNvSpPr txBox="1"/>
          <p:nvPr>
            <p:ph idx="1" type="body"/>
          </p:nvPr>
        </p:nvSpPr>
        <p:spPr>
          <a:xfrm>
            <a:off x="311014" y="972756"/>
            <a:ext cx="8520120" cy="399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</a:rPr>
              <a:t>Here, we capture unstructured blocks</a:t>
            </a:r>
            <a:endParaRPr>
              <a:solidFill>
                <a:srgbClr val="616161"/>
              </a:solidFill>
            </a:endParaRPr>
          </a:p>
        </p:txBody>
      </p:sp>
      <p:sp>
        <p:nvSpPr>
          <p:cNvPr id="275" name="Google Shape;275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6" name="Google Shape;276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9318" y="1591336"/>
            <a:ext cx="5965004" cy="33553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3"/>
          <p:cNvSpPr txBox="1"/>
          <p:nvPr>
            <p:ph type="title"/>
          </p:nvPr>
        </p:nvSpPr>
        <p:spPr>
          <a:xfrm>
            <a:off x="311760" y="181769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Results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2" name="Google Shape;282;p43"/>
          <p:cNvSpPr txBox="1"/>
          <p:nvPr>
            <p:ph idx="1" type="body"/>
          </p:nvPr>
        </p:nvSpPr>
        <p:spPr>
          <a:xfrm>
            <a:off x="311760" y="953264"/>
            <a:ext cx="852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</a:rPr>
              <a:t>The depth cameras allow us to reconstruct thin, low-texture origami paper</a:t>
            </a:r>
            <a:endParaRPr>
              <a:solidFill>
                <a:srgbClr val="616161"/>
              </a:solidFill>
            </a:endParaRPr>
          </a:p>
        </p:txBody>
      </p:sp>
      <p:sp>
        <p:nvSpPr>
          <p:cNvPr id="283" name="Google Shape;283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4" name="Google Shape;28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7796" y="1545959"/>
            <a:ext cx="5847907" cy="3289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4"/>
          <p:cNvSpPr txBox="1"/>
          <p:nvPr>
            <p:ph type="title"/>
          </p:nvPr>
        </p:nvSpPr>
        <p:spPr>
          <a:xfrm>
            <a:off x="311760" y="181001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Conclusions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0" name="Google Shape;290;p44"/>
          <p:cNvSpPr txBox="1"/>
          <p:nvPr>
            <p:ph idx="1" type="body"/>
          </p:nvPr>
        </p:nvSpPr>
        <p:spPr>
          <a:xfrm>
            <a:off x="311750" y="1152355"/>
            <a:ext cx="8520000" cy="17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We present an approach to synchronize multiple Kinect v2 sensors and microphones, which avoids network latencies and environmental degradation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Future work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➢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Synchronize other consumer electronics with the audio jack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➢"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Increase the quality of reconstructions with more Kinects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1" name="Google Shape;291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7"/>
          <p:cNvSpPr txBox="1"/>
          <p:nvPr/>
        </p:nvSpPr>
        <p:spPr>
          <a:xfrm>
            <a:off x="311134" y="173912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3D Human Data Is Impacting Many Fields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7"/>
          <p:cNvSpPr txBox="1"/>
          <p:nvPr/>
        </p:nvSpPr>
        <p:spPr>
          <a:xfrm>
            <a:off x="311134" y="1094051"/>
            <a:ext cx="4687200" cy="18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Assistive robotics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48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Understand how to interact with humans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48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Inform movement patterns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Kinesiology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48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Assist with physical therapy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48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Analyze athletes, performers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33425" y="1196760"/>
            <a:ext cx="2410585" cy="1654282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7"/>
          <p:cNvSpPr txBox="1"/>
          <p:nvPr/>
        </p:nvSpPr>
        <p:spPr>
          <a:xfrm>
            <a:off x="5082317" y="2851040"/>
            <a:ext cx="3112800" cy="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http://asblab.mie.utoronto.ca/research-areas/assistive-robotics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2" name="Google Shape;132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31838" y="3169300"/>
            <a:ext cx="2584826" cy="172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93741" y="3169300"/>
            <a:ext cx="2567138" cy="1701628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7"/>
          <p:cNvSpPr txBox="1"/>
          <p:nvPr/>
        </p:nvSpPr>
        <p:spPr>
          <a:xfrm>
            <a:off x="4194525" y="4831957"/>
            <a:ext cx="3112800" cy="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https://news.nike.com/news/a-look-inside-nike-s-sport-research-lab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7"/>
          <p:cNvSpPr txBox="1"/>
          <p:nvPr/>
        </p:nvSpPr>
        <p:spPr>
          <a:xfrm>
            <a:off x="1029300" y="4851400"/>
            <a:ext cx="3189900" cy="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https://www.houstonphysicianshospital.com/physical-therapy/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/>
          <p:nvPr/>
        </p:nvSpPr>
        <p:spPr>
          <a:xfrm>
            <a:off x="311134" y="182242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Markered Motion Capture Is Limiting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8"/>
          <p:cNvSpPr txBox="1"/>
          <p:nvPr/>
        </p:nvSpPr>
        <p:spPr>
          <a:xfrm>
            <a:off x="311134" y="1371455"/>
            <a:ext cx="4091891" cy="13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Solely sparse keypoints	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Impedes natural actions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6075" y="2505632"/>
            <a:ext cx="3247370" cy="1826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8"/>
          <p:cNvPicPr preferRelativeResize="0"/>
          <p:nvPr/>
        </p:nvPicPr>
        <p:blipFill rotWithShape="1">
          <a:blip r:embed="rId5">
            <a:alphaModFix/>
          </a:blip>
          <a:srcRect b="4543" l="0" r="0" t="0"/>
          <a:stretch/>
        </p:blipFill>
        <p:spPr>
          <a:xfrm>
            <a:off x="4110100" y="1376027"/>
            <a:ext cx="4689050" cy="250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564813" y="4332277"/>
            <a:ext cx="3189900" cy="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https://www.youtube.com/watch?v=zbkv9OxcFrg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 txBox="1"/>
          <p:nvPr/>
        </p:nvSpPr>
        <p:spPr>
          <a:xfrm>
            <a:off x="4859663" y="3883652"/>
            <a:ext cx="3189900" cy="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http://www.cgarena.com/newsworld/vicon-usc-motion-capture.php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/>
        </p:nvSpPr>
        <p:spPr>
          <a:xfrm>
            <a:off x="311134" y="19287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Marker-Free Approaches Are Needed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9"/>
          <p:cNvSpPr txBox="1"/>
          <p:nvPr/>
        </p:nvSpPr>
        <p:spPr>
          <a:xfrm>
            <a:off x="311134" y="2243065"/>
            <a:ext cx="4702028" cy="10289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Captures fine details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Reconstructs unstructured scenes  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Allows fine motor control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3" name="Google Shape;153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4" name="Google Shape;154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61706" y="939651"/>
            <a:ext cx="4190061" cy="400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/>
        </p:nvSpPr>
        <p:spPr>
          <a:xfrm>
            <a:off x="311134" y="178058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The Kinect Is A Useful Sensor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0"/>
          <p:cNvSpPr txBox="1"/>
          <p:nvPr/>
        </p:nvSpPr>
        <p:spPr>
          <a:xfrm>
            <a:off x="311134" y="1152350"/>
            <a:ext cx="5428654" cy="13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 robust color and depth camera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Enables scene reconstruction from a few devices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Sophisticated API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1" name="Google Shape;161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55443" y="1796277"/>
            <a:ext cx="2617504" cy="171693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0"/>
          <p:cNvSpPr txBox="1"/>
          <p:nvPr/>
        </p:nvSpPr>
        <p:spPr>
          <a:xfrm>
            <a:off x="5707795" y="3432509"/>
            <a:ext cx="3112800" cy="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https://en.wikipedia.org/wiki/Kinect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ttps://graphics.stanford.edu/~mdfisher/Images/KinectSensors.png" id="164" name="Google Shape;164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6424" y="2633124"/>
            <a:ext cx="5003723" cy="192156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0"/>
          <p:cNvSpPr txBox="1"/>
          <p:nvPr/>
        </p:nvSpPr>
        <p:spPr>
          <a:xfrm>
            <a:off x="1401885" y="4554693"/>
            <a:ext cx="3112800" cy="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https://graphics.stanford.edu/~mdfisher/Kinect.html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/>
        </p:nvSpPr>
        <p:spPr>
          <a:xfrm>
            <a:off x="311760" y="179135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However, The Kinect Has Limitations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1"/>
          <p:cNvSpPr txBox="1"/>
          <p:nvPr/>
        </p:nvSpPr>
        <p:spPr>
          <a:xfrm>
            <a:off x="311750" y="1152350"/>
            <a:ext cx="459045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The Kinect is a consumer-targeted device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85750" lvl="0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Noto Sans Symbols"/>
              <a:buChar char="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One capture computer per device (v2)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85750" lvl="0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Noto Sans Symbols"/>
              <a:buChar char="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No external frame trigger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85750" lvl="0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Font typeface="Noto Sans Symbols"/>
              <a:buChar char="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Leads to temporal offsets and ghosting artifacts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2" name="Google Shape;172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" name="Google Shape;17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2200" y="1152350"/>
            <a:ext cx="3857784" cy="36683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/>
        </p:nvSpPr>
        <p:spPr>
          <a:xfrm>
            <a:off x="311760" y="179135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Related Work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 txBox="1"/>
          <p:nvPr/>
        </p:nvSpPr>
        <p:spPr>
          <a:xfrm>
            <a:off x="311760" y="1166993"/>
            <a:ext cx="8245024" cy="31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Network-based approaches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Kowalski et. al., Capture requests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Soleimani et. al., Network Time Protocol (NTP)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Environmental Cues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➢"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Alexiadis et. al., Audio and visual cues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No prior approach allows synchronization of highly different modalities such as depth, RGB, audio, and thermal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b="0" i="0" lang="en" sz="105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Marek Kowalski, Jacek Naruniec, and Michal Daniluk, “Live Scan3D: A Fast and Inexpensive 3D Data Acquisition System for Multiple Kinect v2 Sensors,” in IEEE 3DV, 2015.</a:t>
            </a:r>
            <a:endParaRPr b="0" i="0" sz="105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b="0" i="0" lang="en" sz="105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Vahid Soleimani, Majid Mirmehdi, Dima Damen, Sion Hannuna, and Massimo Camplani, “3d data acquisition and registration using two opposing kinects,” in IEEE 3DV, 2016.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•"/>
            </a:pPr>
            <a:r>
              <a:rPr b="0" i="0" lang="en" sz="105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Dimitrios S Alexiadis, Anargyros Chatzitofis, Nikolaos Zioulis, Olga Zoidi, Georgios Louizis, Dimitrios Zarpalas, and Petros Daras, “An integrated platform for live 3d human reconstruction and motion capturing,” IEEE TCSVT, 2017.</a:t>
            </a:r>
            <a:endParaRPr b="0" i="0" sz="105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0" name="Google Shape;180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/>
        </p:nvSpPr>
        <p:spPr>
          <a:xfrm>
            <a:off x="311134" y="180815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Our Approach Utilizes Ubiquitous Audio Inputs  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33"/>
          <p:cNvSpPr txBox="1"/>
          <p:nvPr/>
        </p:nvSpPr>
        <p:spPr>
          <a:xfrm>
            <a:off x="311134" y="1084607"/>
            <a:ext cx="7479300" cy="10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We feed linear timecode (LTC) into the Kinects microphone inputs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This facilitates frame-level accuracy and full-frame rate capture</a:t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" name="Google Shape;187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8" name="Google Shape;18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79600" y="2011799"/>
            <a:ext cx="5003024" cy="281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311760" y="181769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800"/>
              <a:t>System Architecture</a:t>
            </a:r>
            <a:endParaRPr sz="2800"/>
          </a:p>
        </p:txBody>
      </p:sp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311134" y="1019810"/>
            <a:ext cx="8520000" cy="4262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We use four Kinects and two microphone, but the approach is highly scalable</a:t>
            </a:r>
            <a:endParaRPr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5" name="Google Shape;195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63067" y="1693623"/>
            <a:ext cx="4772421" cy="27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